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F767-7314-4003-9C89-A908EFAAE2DD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1E12-028C-4B81-970D-D39BEBC5DB5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bg2">
                    <a:lumMod val="75000"/>
                  </a:schemeClr>
                </a:solidFill>
              </a:rPr>
              <a:t>„Mennyi </a:t>
            </a:r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szépség, mennyi ember igazság, mennyi lélek árad itt Tamási bőségszarujából!”</a:t>
            </a:r>
            <a:endParaRPr lang="hu-H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hu-HU" dirty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„Minden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írót vonz a színpad, ha csak egyszer is érezte már a színház varázsát.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Így történt ez velem is, de engem nem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a hiúság és a becsvágy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vitt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a színpad felé, hanem az „egészséges ember” természetes, józan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ösztöne.”</a:t>
            </a:r>
          </a:p>
          <a:p>
            <a:pPr algn="ctr"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Tamási Áron</a:t>
            </a:r>
            <a:endParaRPr lang="hu-H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Kép 3" descr="letölté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60648"/>
            <a:ext cx="2232248" cy="2232248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Tündöklő </a:t>
            </a:r>
            <a:r>
              <a:rPr lang="hu-HU" b="1" dirty="0" smtClean="0">
                <a:solidFill>
                  <a:schemeClr val="bg2">
                    <a:lumMod val="75000"/>
                  </a:schemeClr>
                </a:solidFill>
              </a:rPr>
              <a:t>Jeromos - 1939</a:t>
            </a:r>
            <a:endParaRPr lang="hu-H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 smtClean="0">
                <a:solidFill>
                  <a:schemeClr val="bg2">
                    <a:lumMod val="75000"/>
                  </a:schemeClr>
                </a:solidFill>
              </a:rPr>
              <a:t>Féja</a:t>
            </a:r>
            <a:r>
              <a:rPr lang="hu-HU" sz="2000" dirty="0" smtClean="0">
                <a:solidFill>
                  <a:schemeClr val="bg2">
                    <a:lumMod val="75000"/>
                  </a:schemeClr>
                </a:solidFill>
              </a:rPr>
              <a:t> Géza</a:t>
            </a:r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 a meglepetések írójának nevezte Tamásit, aki soha nem azt írta, amit vártak tőle. </a:t>
            </a:r>
            <a:endParaRPr lang="hu-H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A </a:t>
            </a:r>
            <a:r>
              <a:rPr lang="hu-HU" sz="2000" i="1" dirty="0">
                <a:solidFill>
                  <a:schemeClr val="bg2">
                    <a:lumMod val="75000"/>
                  </a:schemeClr>
                </a:solidFill>
              </a:rPr>
              <a:t>Tündöklő Jeromos</a:t>
            </a:r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 témája a maga korában nagyon aktuális volt. </a:t>
            </a:r>
            <a:r>
              <a:rPr lang="hu-HU" sz="2000" dirty="0" smtClean="0">
                <a:solidFill>
                  <a:schemeClr val="bg2">
                    <a:lumMod val="75000"/>
                  </a:schemeClr>
                </a:solidFill>
              </a:rPr>
              <a:t>Mindig </a:t>
            </a:r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akadnak emberek, akik a nép, az emberek bizalmát azért akarják megszerezni, hogy abból saját maguknak húzzanak hasznot. Jeromos sok pénzzel érkezik a székely faluba, hogy megnyerje az emberek bizalmát és szeretetét. Azt akarja, hogy a falu népe a legközelebbi választáson az általa mondott személyre </a:t>
            </a:r>
            <a:r>
              <a:rPr lang="hu-HU" sz="2000" dirty="0" smtClean="0">
                <a:solidFill>
                  <a:schemeClr val="bg2">
                    <a:lumMod val="75000"/>
                  </a:schemeClr>
                </a:solidFill>
              </a:rPr>
              <a:t>szavazzon.</a:t>
            </a:r>
            <a:endParaRPr lang="hu-HU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Kép 3" descr="jeerom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149080"/>
            <a:ext cx="2977163" cy="1854692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 Ő pedig a szavazatokat eladja akár a kormánynak, akár az ellenzéknek, bármelyik pártnak. A drámában felvonultatott tényezők itt is életszerűek: Jeromos mindenkinek mindent megígér, s kevéske pénzt is ad; a templomba két angyalszobrot készíttet; ingyen lakomát rendez. Valóságos, amit látunk, de a játékos líraiság révén mégsem az. A székely emberek persze átlátnak Jeromoson. Bennük azonban nem a „nép bölcsessége”, a népi ideológia egyik alapismérve, hanem az általában vett valóságos bölcsességnek játékossággá absztrahált formája jelenik meg.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2">
                    <a:lumMod val="75000"/>
                  </a:schemeClr>
                </a:solidFill>
              </a:rPr>
              <a:t>Énekes madár 1939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„mindenki el volt ragadtatva, hogy ennyire, ily természetesen és tündöklően csinált drámát a meséből”, s azt hitték, már mindig csak mesélni fog, de ő a közélet porondjára lépett – látván, hogy „az ide-oda száguldozó politika szekerének a kerekei” milyen mély nyomokat hagytak a népben, szülőföldjén.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889844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Tamási Áron drámáinak alapja a székelyek körében élő népi kultúra. Szemléletmódja azonban nem marad a közvetlen tapasztalatok szintjén. Legjellemzőbb ebben a vonatkozásban az </a:t>
            </a:r>
            <a:r>
              <a:rPr lang="hu-HU" sz="2000" i="1" dirty="0">
                <a:solidFill>
                  <a:schemeClr val="bg2">
                    <a:lumMod val="75000"/>
                  </a:schemeClr>
                </a:solidFill>
              </a:rPr>
              <a:t>Énekes madár.</a:t>
            </a:r>
            <a:r>
              <a:rPr lang="hu-HU" sz="2000" dirty="0">
                <a:solidFill>
                  <a:schemeClr val="bg2">
                    <a:lumMod val="75000"/>
                  </a:schemeClr>
                </a:solidFill>
              </a:rPr>
              <a:t> A közvetlenül tapasztalható életjelenségeket lírai játékossággal absztrahálja, olyasmit érzékeltet, mintha a mindennapi élet fölött állandóan ott lebegne ez a lírai játékvilág. Az alapot az élet közvetlen menetrendje adja, amelyben éppen úgy ott vannak a gonoszságok és a gyilkos indulatok, mint a fiatalok hirtelenül kibomló friss szerelme. A lírai játékvilág szintjére emelt drámai világban a gonoszságok és gyilkos indulatok elveszítik közvetlenségüket, s a szerelem úgy fogan meg, mint a piros rózsa, amikor hozzáér a napsugár, s ekkor a szerelmes ifjak együtt emelkednek a Göncöl szekerére. </a:t>
            </a:r>
          </a:p>
        </p:txBody>
      </p:sp>
      <p:pic>
        <p:nvPicPr>
          <p:cNvPr id="3" name="Kép 2" descr="énekes madá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149080"/>
            <a:ext cx="1512168" cy="2403446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2">
                    <a:lumMod val="75000"/>
                  </a:schemeClr>
                </a:solidFill>
              </a:rPr>
              <a:t>Csalóka szivárvány - 1942</a:t>
            </a:r>
            <a:endParaRPr lang="hu-H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A műnek több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érzelmi aspektusa is volt. Az egyik az, hogy az urak, a nadrágos emberek lenézik a parasztokat, s nem veszik őket emberszámba.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Bálint is úgy érzi, az ő életfolyama elé gátat emel az, hogy nem végzett egyetemet. Fia most tette le az érettségit, s meg akar nősülni. Ez azonban a fia életében emelne olyan gátat, amely megrekesztené az apja szintjén.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Bálint fantáziájában úgy látja, hogy a fia életútja elé emelkedő gát fölött ott tündököl egy szivárvány; s most ő kívánkozik erősen a fia helyébe. A szivárvány és a gát nem szimbólum, hanem a játékos líraiság absztrakciós szintjének tartozéka a drámavilágban. Ezért nem véletlen, hogy azonnal megjelenik egy alak, Kund Ottó, aki külsőleg nagyon hasonlít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Czintosra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, s aki „először doktor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juris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, azután költő, azután filozófus”. Vagyis olyan ember, akivé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szeretett volna válni. Ezen az absztrakciós szinten az is természetes, hogy Kund Ottó öngyilkos lesz, és ezzel lehetőséget ad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Czintosnak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arra, hogy megvalósítsa a cserét. Úgy rendezi el a dolgokat, mintha ő halt volna meg, s így Kund Ottóként ő élhet tovább. S most már – Kund Ottóként – elveheti feleségül azt a lányt, akit a fia akart. Már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Bálintként is ezt akarta tenni, hogy így segítse elő fia egyetemre jutását, de akkor a lány éppen azért nem ment hozzá, mert ő csak parasztgazda. Kund Ottóként viszont művelt, nadrágos ember lett.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1886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Ebből a – lírai-játékos világszinten létrejött, drámapoétikai értelemben vett – szituációból másféle cselekmény is kibontakozhatott volna, mint ami végül kibomlott. Egy dráma értelmezésében mindig igen tanulságos lehet, hogy mi {III-280.} az, ami nincs benne, noha elvben ott lehetne.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Bálint azt fájlalta, hogy az urak, a nadrágos emberek semmibe vették, mert ha parasztgazdaként „szól valamit megye vagy város dolgába, hát mindjárt: ki maga?! Bezzeg, ha valakin ott lóg egy jobbacska nadrág, már rögtön: kérlek szépen, parancsolj…” Kund alakjában ő nadrágos ember lett, s az előzményekben benne rejlő dinamizmus vihette volna abba az irányba is, hogy most miként szól bele megye vagy város dolgába, vagy hogy miként ül-viselkedik az urak között a vendéglőben. Így a tárgykör szociológiai-társadalmi aspektusa formálódna meg, közel a népi mozgalom ideológiájához. De nem ez történik. A játékos-lírai világszintnek a tartozéka, hogy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éppen egy „mezei prófétában” kapott új alakot. S ugyanehhez a tárgykörhöz tartozik a félműveltség is, a félműveltek vágya az értelmiségi életre.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Czintos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egy évig „tanul”, de csak egy lexikon B betűjének a szócikkéig jut el. A másik vágya teljesült, elvette feleségül fia menyasszonyát.</a:t>
            </a:r>
          </a:p>
        </p:txBody>
      </p:sp>
      <p:pic>
        <p:nvPicPr>
          <p:cNvPr id="3" name="Kép 2" descr="csalóka szívárvá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293096"/>
            <a:ext cx="1927633" cy="2232248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chemeClr val="bg2">
                    <a:lumMod val="75000"/>
                  </a:schemeClr>
                </a:solidFill>
              </a:rPr>
              <a:t>Ősvígasztalás</a:t>
            </a:r>
            <a:endParaRPr lang="hu-H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Ez a mű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a kolozsvári pályázati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felhívására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készült; s Tamási nem csupán a maga bátorításául, de az otthoni irodalmi állapotokat is mérlegelvén, reménykedett a sikerben.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1924-ben Molnár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Jenőnek írt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levelében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így látta esélyeit: </a:t>
            </a:r>
            <a:endParaRPr lang="hu-HU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„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Nem gondolnám, hogy olyan csoda volna leverni másokat. Persze fődolog a bírák művészeti és világfelfogása. Jelen esetben Imre Sándor, a színház dramaturgja, Ligeti Ernő és </a:t>
            </a:r>
            <a:r>
              <a:rPr lang="hu-HU" dirty="0" err="1">
                <a:solidFill>
                  <a:schemeClr val="bg2">
                    <a:lumMod val="75000"/>
                  </a:schemeClr>
                </a:solidFill>
              </a:rPr>
              <a:t>Kuncz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 Aladár a bírák… Nagyon valószínű, hogy a díjat más 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kapja,de </a:t>
            </a:r>
            <a:r>
              <a:rPr lang="hu-HU" dirty="0">
                <a:solidFill>
                  <a:schemeClr val="bg2">
                    <a:lumMod val="75000"/>
                  </a:schemeClr>
                </a:solidFill>
              </a:rPr>
              <a:t>várom, hogy darabomat előadásra elfogadják</a:t>
            </a: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.”</a:t>
            </a:r>
          </a:p>
          <a:p>
            <a:pPr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A mű bemutatójára majdnem ötven évet kellett várni. </a:t>
            </a:r>
            <a:endParaRPr lang="hu-H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496</Words>
  <Application>Microsoft Office PowerPoint</Application>
  <PresentationFormat>Diavetítés a képernyőre (4:3 oldalarány)</PresentationFormat>
  <Paragraphs>19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„Mennyi szépség, mennyi ember igazság, mennyi lélek árad itt Tamási bőségszarujából!”</vt:lpstr>
      <vt:lpstr>2. dia</vt:lpstr>
      <vt:lpstr>Tündöklő Jeromos - 1939</vt:lpstr>
      <vt:lpstr>4. dia</vt:lpstr>
      <vt:lpstr>Énekes madár 1939</vt:lpstr>
      <vt:lpstr>6. dia</vt:lpstr>
      <vt:lpstr>Csalóka szivárvány - 1942</vt:lpstr>
      <vt:lpstr>8. dia</vt:lpstr>
      <vt:lpstr>Ősvígasztalás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„Mennyi szépség, mennyi ember igazság, mennyi lélek árad itt Tamási bőségszarujából!”</dc:title>
  <dc:creator>KDEÜSZKI</dc:creator>
  <cp:lastModifiedBy>KDEÜSZKI</cp:lastModifiedBy>
  <cp:revision>15</cp:revision>
  <dcterms:created xsi:type="dcterms:W3CDTF">2022-03-20T15:05:06Z</dcterms:created>
  <dcterms:modified xsi:type="dcterms:W3CDTF">2022-03-20T17:33:52Z</dcterms:modified>
</cp:coreProperties>
</file>